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0" r:id="rId4"/>
    <p:sldId id="259" r:id="rId5"/>
    <p:sldId id="258" r:id="rId6"/>
    <p:sldId id="278" r:id="rId7"/>
    <p:sldId id="279" r:id="rId8"/>
    <p:sldId id="280" r:id="rId9"/>
    <p:sldId id="281" r:id="rId10"/>
    <p:sldId id="282" r:id="rId11"/>
    <p:sldId id="261" r:id="rId12"/>
    <p:sldId id="262" r:id="rId13"/>
    <p:sldId id="263" r:id="rId14"/>
    <p:sldId id="443" r:id="rId15"/>
    <p:sldId id="298" r:id="rId16"/>
    <p:sldId id="424" r:id="rId17"/>
    <p:sldId id="425" r:id="rId18"/>
    <p:sldId id="426" r:id="rId19"/>
    <p:sldId id="427" r:id="rId20"/>
    <p:sldId id="444" r:id="rId21"/>
    <p:sldId id="428" r:id="rId22"/>
    <p:sldId id="445" r:id="rId23"/>
    <p:sldId id="433" r:id="rId24"/>
    <p:sldId id="432" r:id="rId25"/>
    <p:sldId id="431" r:id="rId26"/>
    <p:sldId id="447" r:id="rId27"/>
    <p:sldId id="446" r:id="rId28"/>
    <p:sldId id="434" r:id="rId29"/>
    <p:sldId id="448" r:id="rId30"/>
    <p:sldId id="435" r:id="rId31"/>
    <p:sldId id="449" r:id="rId32"/>
    <p:sldId id="436" r:id="rId33"/>
    <p:sldId id="437" r:id="rId34"/>
    <p:sldId id="438" r:id="rId35"/>
    <p:sldId id="450" r:id="rId36"/>
    <p:sldId id="439" r:id="rId37"/>
    <p:sldId id="440" r:id="rId38"/>
    <p:sldId id="430" r:id="rId39"/>
    <p:sldId id="441" r:id="rId40"/>
    <p:sldId id="442" r:id="rId41"/>
    <p:sldId id="429" r:id="rId4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95" autoAdjust="0"/>
  </p:normalViewPr>
  <p:slideViewPr>
    <p:cSldViewPr snapToGrid="0">
      <p:cViewPr varScale="1">
        <p:scale>
          <a:sx n="79" d="100"/>
          <a:sy n="79" d="100"/>
        </p:scale>
        <p:origin x="96" y="78"/>
      </p:cViewPr>
      <p:guideLst/>
    </p:cSldViewPr>
  </p:slideViewPr>
  <p:outlineViewPr>
    <p:cViewPr>
      <p:scale>
        <a:sx n="33" d="100"/>
        <a:sy n="33" d="100"/>
      </p:scale>
      <p:origin x="0" y="-167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58063-32FE-4DB6-A582-5FD1B21A2AD9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28153-C520-4E3D-8D07-92A1B8FB984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47135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1C155-FDB6-45B3-A8EB-64DCB3A41D3B}" type="slidenum">
              <a:rPr lang="en-US"/>
              <a:pPr/>
              <a:t>7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5325"/>
            <a:ext cx="6167437" cy="3470275"/>
          </a:xfrm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29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Reflectance</a:t>
            </a:r>
            <a:r>
              <a:rPr lang="en-US" baseline="0" dirty="0"/>
              <a:t> edges</a:t>
            </a:r>
          </a:p>
          <a:p>
            <a:r>
              <a:rPr lang="en-US" baseline="0" dirty="0"/>
              <a:t>Shadow edges</a:t>
            </a:r>
          </a:p>
          <a:p>
            <a:r>
              <a:rPr lang="en-US" baseline="0" dirty="0"/>
              <a:t>Depth edges</a:t>
            </a:r>
          </a:p>
          <a:p>
            <a:r>
              <a:rPr lang="en-US" baseline="0" dirty="0"/>
              <a:t>Normal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37A5-72A9-7075-C21E-70FF42EF3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CC28A-7F30-8CA5-FA2D-4328F9742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ED3DF-4F45-0E1F-E36E-9F417BE0C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C5D96-B502-5FC4-E19B-F73D30B6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A8B9D-1E32-BCF5-1125-48B97A34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750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CD5D-D5B6-F12E-0ABD-4FAD280E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E9747-1D41-D216-4A05-91F003EDB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DB60D-8C33-91C9-C0FB-A9208C17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785B6-89C6-696A-77E7-BD0D37DC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48159-96C8-A4D7-FC5E-CCE54BED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7075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6BBEA-3BC5-7350-4A32-2EECBA698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959DC-6CD2-A531-23E1-382E1D42F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A533-F103-961B-CCCD-CB9DB70F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5BB1F-654E-7BD2-6986-BE1F598B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13835-784F-A5DA-A217-904208B9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2293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EF83-2F0C-D636-6D52-A80738E8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4E8D-155C-DA1A-02CE-E664D3C4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C87F4-EE77-F885-01E5-E018D505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D4E2B-D749-B887-42C9-E39BD1D0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97C4A-E0B0-4959-904E-380CB140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6294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C659-FAD2-5800-17C7-E08AF8BE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606CD-3426-D232-9E16-AC1E96F7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256B3-EDA7-6C27-6106-CF6B8BEE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AC51E-15C5-5C92-2782-E8A0B2AB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1CCB-5185-9588-5A6B-F7B1E144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9013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8767-D4F2-ACC5-028F-0E85FA8A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210E1-7869-4B0D-FE46-1D651B1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64C1D-EA7F-2C34-BC73-83F5C9C6E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8DAF1-1C50-EB86-0FB0-F652893D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B630E-CBBC-B030-608D-BA414197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EC5FB-B2BB-1E2A-2EC3-73EB1800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7857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A280-AC61-CA37-BB20-4AB58B3F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CD63-A5B6-FC73-4921-A7FD792AA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48808-5DB6-93B8-01B7-09777EE8C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B7121-53D8-D6D8-4308-8FEEA2770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916FC-D33F-11AD-ED4C-549861BC4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80E06-C68C-C95D-2E3A-FB095D40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BF799-D587-8999-5D36-D01ABA0F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D587A-A296-35ED-0CBA-C1DD0E81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5061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2A1E-750F-6570-15E9-FE00FD57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74919-771C-2E4D-4A37-F46CBA2D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D7C8-E5C4-1B3E-D83B-56B897CC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D37A3-1831-2F9B-8262-A285A6EA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7724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06E04-B41C-9CF4-F337-74B0119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EE66C-F6FF-3EEF-DC6B-596480EC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A1855-B16A-CABC-C201-45EFFA8C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3172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8AA5-747F-94A3-DB98-2A520E09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2E08-E701-C771-83C9-030BF147B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00040-7F6A-946C-2528-FBE40A66A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FF520-E935-02E7-9CA2-F61B84CB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C824D-49CF-1530-E2F7-60D59740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458A-FF87-BDAD-D738-2E4EADB9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37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D749-6DEB-C371-F181-3EE65440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E8908-B191-1AA8-7415-C0F0A136D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35071-57C2-DD00-8F21-332C60720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A15F2-D8A1-8202-A2AD-06257E3E7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7FEEE-5E88-B583-8068-EE54DD25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20315-8335-099C-08CD-74FB8BE1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7908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CD663-59C1-F8F4-251D-B30BB940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4BD27-E875-9E9A-6D5B-E3E7360D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5A510-3B9A-60DD-860E-3D6BF7A4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EAE2B-D168-46BF-A1D2-2B56D28B99AB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5020D-E816-BED5-9288-9EBC04E58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CE3D-CA72-663E-A50E-F6C76FE28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07334-B0E3-436B-9B11-B11D00513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4933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automaticaddison.com/how-the-sobel-operator-work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1F3E-6E55-E758-FA46-CAB1F0EB5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feature</a:t>
            </a:r>
            <a:b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(including</a:t>
            </a:r>
            <a:b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detection)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686AF-D9D3-A261-1DDC-A49C7EB78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4 Feature extraction in computer vision by Nixon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40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008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Closeup of edges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7412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41163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D.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Hoiem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5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Close-up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edges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8436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41163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2819400"/>
            <a:ext cx="1550988" cy="1219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0" y="449580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6972300" y="4229100"/>
            <a:ext cx="10668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7353300" y="4229100"/>
            <a:ext cx="106680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7581900" y="4229100"/>
            <a:ext cx="1066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562100" y="5143500"/>
            <a:ext cx="10668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D.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Hoiem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edges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9460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41163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81600" y="457200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7277100" y="4610100"/>
            <a:ext cx="1066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3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2895600"/>
            <a:ext cx="205740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4610100" y="5143500"/>
            <a:ext cx="1066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839200" y="6477000"/>
            <a:ext cx="17653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D.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Hoiem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2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DF6F-9316-9839-B381-6C9D2A76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48CE1-A0BB-5BCC-FC0E-3E28EEB6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is a technique to identify points in an image where the brightness changes sharply.</a:t>
            </a:r>
          </a:p>
          <a:p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Moreover, it can be applied for image segmentation.</a:t>
            </a: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0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3B2D-649B-D9ED-55BD-713AEF62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DAA49-1385-033B-2206-C8A9F162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0210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B06E-3228-A6BA-AE99-67D647DD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F7BB-C2C7-82D8-DBF0-92BE1E39A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is insensitive to change in the overall illumination level.</a:t>
            </a:r>
          </a:p>
          <a:p>
            <a:pPr algn="l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highlights image </a:t>
            </a:r>
            <a:r>
              <a:rPr lang="en-US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Detecting contrast, which is difference in intensity, can emphasize the boundaries of features within an image, since this is where image contrast occurs.</a:t>
            </a:r>
          </a:p>
          <a:p>
            <a:pPr algn="l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Essentially, the boundary of an object is a step change in the intensity levels. The edge is at the position of the step-change. We can use first-order differentiation to detect the edge position since this emphasizes change; first order differentiation gives no response when applied to signals that do not change.</a:t>
            </a:r>
          </a:p>
          <a:p>
            <a:pPr algn="l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Differencing horizontally adjacent points will detect </a:t>
            </a:r>
            <a:r>
              <a:rPr lang="en-US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intensity and is often called a </a:t>
            </a:r>
            <a:r>
              <a:rPr lang="en-US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edge detector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its action. A horizontal operator will not show </a:t>
            </a:r>
            <a:r>
              <a:rPr lang="en-US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intensity since the difference is zero.</a:t>
            </a:r>
          </a:p>
          <a:p>
            <a:pPr algn="l"/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99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BB9D-4366-2945-CE56-99999A0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D7C3-BC29-F616-1FA0-8DE0813A5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feature descriptor is a representation of an image or an image patch that simplifies the image by extracting useful information and throwing away extraneous information.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7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DB74-7419-FF87-70F2-5FC2794C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835C-5003-E290-48B4-5A8B1F8F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feature descriptor converts an image of size width x height x 3 (channels ) to a feature vector / array of length n. In the case of the HOG feature descriptor, the input image is of size 64 x 128 x 3 and the output feature vector is of length 3780.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0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54758-2E61-7649-8081-F9F019C11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calculate Histogram of Oriented Gradients ?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A53B3A-2BC0-3538-2C21-CED4C0FA1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627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813DF-DA85-40E3-E293-A599F6720D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98D5F9-7141-A60F-F621-3CC693201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3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3A4D-5186-B882-E2C2-AF4A47BB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58490-2E87-ABAE-F5C5-49082EEE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HOG is a feature descriptor that counts occurrences of gradient orientation in localized portions of an image.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9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5A6B-3D8A-EBB8-E408-E771E964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1-Pre-Processing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9B725F-D3F5-B043-8F70-135BC5844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262" y="1825625"/>
            <a:ext cx="8531475" cy="4351338"/>
          </a:xfrm>
        </p:spPr>
      </p:pic>
    </p:spTree>
    <p:extLst>
      <p:ext uri="{BB962C8B-B14F-4D97-AF65-F5344CB8AC3E}">
        <p14:creationId xmlns:p14="http://schemas.microsoft.com/office/powerpoint/2010/main" val="208420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D20A-91E4-A76A-8B5D-554CF0D1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542B-AC65-DFCC-6144-8241C965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and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Blurring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4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F8AA-2903-8A01-2550-4045880E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of a Line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C3C7-E281-ACD9-5D77-A0F85611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of a line</a:t>
            </a:r>
            <a:r>
              <a:rPr lang="en-US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measure of the steepness of a straight line.</a:t>
            </a:r>
          </a:p>
          <a:p>
            <a:pPr algn="l" fontAlgn="base"/>
            <a:r>
              <a:rPr lang="en-US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of a line can be either positive or negative and does not need to be a whole number.</a:t>
            </a:r>
          </a:p>
          <a:p>
            <a:pPr algn="l" fontAlgn="base"/>
            <a:r>
              <a:rPr lang="en-US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of a line can either be in an uphill (positive value) or downhill direction (negative value).</a:t>
            </a: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6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1B2D-412F-639F-728E-401AE03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AFA3-91EF-05A4-8D3E-4DF08F394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 the magnitude and direction of gradient using the following formula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AF16F-95F0-584C-8D4C-C8849F95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385" y="3009899"/>
            <a:ext cx="2474690" cy="17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2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378E-DBDE-4594-C697-C6AD1C06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 : Calculate the Gradient Images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CFE5-8ADF-4387-E60A-4E5B6A24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horizontal and vertical gradients</a:t>
            </a:r>
          </a:p>
          <a:p>
            <a:r>
              <a:rPr lang="en-US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in X and Y  direction </a:t>
            </a:r>
          </a:p>
          <a:p>
            <a:endParaRPr lang="en-US" b="0" i="0" dirty="0">
              <a:solidFill>
                <a:srgbClr val="1E1E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1E1E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Gx and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Sobel operator (Read How: https://automaticaddison.com/how-the-sobel-operator-works/)</a:t>
            </a: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8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6CAD-04D6-9D5F-1DFC-75205517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Magnitude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ACDDC-1C91-102E-FF80-24803BEAF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magnitude refers to the strength of an image’s intensity change.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243D7-CA61-518A-0E1C-39D2CC52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2" y="3262312"/>
            <a:ext cx="4227166" cy="10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63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8F61-106A-F4F6-6E49-53881CE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Orientation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6FF8-5743-CF30-D1CB-DF07DC6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gradient orientation is computed using the following equation: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C9C8A7-B7A6-3473-37DF-35DBBF37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48" y="3324224"/>
            <a:ext cx="4203052" cy="6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9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B30E-5040-3072-FEF9-05A25AE0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 : Calculate Histogram of Gradients in 8×8 cells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4F98-1EF8-FCCD-B86E-469D10339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image is divided into 8×8 cells and a histogram of gradients is calculated for each 8×8 cells.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16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C56A-0CF1-B60D-E86C-75407923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50F6-3384-BF3F-FE49-2CF4DB67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79B93-EFA5-40AF-3680-9826D30A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70E5-B8F9-23FD-FC27-43663457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03CF-A935-D2E1-9F9F-C6DBFEC3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1472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376C-2B9F-668F-AD25-1098E21E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Histogram-Binning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7952" y="6176963"/>
            <a:ext cx="11143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</a:rPr>
              <a:t>Other Methods: https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://www.analyticsvidhya.com/blog/2019/09/feature-engineering-images-introduction-hog-feature-descriptor/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6B0AFA-14BB-A5CA-7895-BBDDF55D295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167546"/>
            <a:ext cx="5181600" cy="36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this method: proportional weights of magnitude are allocated to each bin</a:t>
            </a:r>
          </a:p>
          <a:p>
            <a:r>
              <a:rPr lang="en-US" dirty="0" smtClean="0"/>
              <a:t>For orientation/direction =</a:t>
            </a:r>
            <a:r>
              <a:rPr lang="en-US" dirty="0" smtClean="0">
                <a:solidFill>
                  <a:srgbClr val="FF0000"/>
                </a:solidFill>
              </a:rPr>
              <a:t>36</a:t>
            </a:r>
          </a:p>
          <a:p>
            <a:r>
              <a:rPr lang="en-US" dirty="0" smtClean="0"/>
              <a:t>How to Distribute Magnitude = 3</a:t>
            </a:r>
          </a:p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40</a:t>
            </a:r>
            <a:r>
              <a:rPr lang="en-US" dirty="0" smtClean="0"/>
              <a:t> - 36)/20*3= 4/20 *3 = 2 (goes to </a:t>
            </a:r>
            <a:r>
              <a:rPr lang="en-US" dirty="0" smtClean="0">
                <a:solidFill>
                  <a:srgbClr val="FF0000"/>
                </a:solidFill>
              </a:rPr>
              <a:t>Bin 20</a:t>
            </a:r>
            <a:r>
              <a:rPr lang="en-US" dirty="0" smtClean="0"/>
              <a:t>)</a:t>
            </a:r>
          </a:p>
          <a:p>
            <a:r>
              <a:rPr lang="en-US" dirty="0" smtClean="0"/>
              <a:t>(36-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)/20*3 = 16/20 *3 = 2.4 (goes to bin 40) Since 36 is more closer </a:t>
            </a:r>
            <a:r>
              <a:rPr lang="en-US" dirty="0"/>
              <a:t>to 40</a:t>
            </a:r>
          </a:p>
          <a:p>
            <a:endParaRPr lang="en-US" dirty="0" smtClean="0"/>
          </a:p>
          <a:p>
            <a:r>
              <a:rPr lang="en-US" dirty="0" smtClean="0"/>
              <a:t>Divided by 20, since size of each bin is 20</a:t>
            </a:r>
          </a:p>
        </p:txBody>
      </p:sp>
    </p:spTree>
    <p:extLst>
      <p:ext uri="{BB962C8B-B14F-4D97-AF65-F5344CB8AC3E}">
        <p14:creationId xmlns:p14="http://schemas.microsoft.com/office/powerpoint/2010/main" val="108063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7546"/>
            <a:ext cx="5181600" cy="366749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Since 10 degrees is half way between 0 and 20, the vote by the pixel splits evenly into the two bins.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01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527-02F1-475A-BE82-04C0A04F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5802-08F9-2B15-A444-522FE8F66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angle is greater than 160 degrees, it is between 160 and 180, and we know the angle wraps around making 0 and 180 equivalent. So in the example below, the pixel with angle 165 degrees contributes proportionally to the 0 degree bin and the 160 degree bin.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8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373D82-3427-1830-A406-F16CAF76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00" y="4754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(165-160)/20 * 85 = 21.25 (goes to bin 0 )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180-165)/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*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 = 63.78 ( goes to bin 160 – since it has more weight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B2D45C-08B6-2D60-0F4A-C463ED5C9B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745" y="168788"/>
            <a:ext cx="11150643" cy="42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18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EC05-F069-A41A-2464-1449786B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 : 16×16 Block Normalization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6725-AF83-1B0A-8323-6D53BDED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602" y="1825625"/>
            <a:ext cx="7601197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L2 Norm of a Vector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Dividing each element of this vector by L2 Norm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696BD5B-DCE8-6206-3B60-27551466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0" y="1690688"/>
            <a:ext cx="24193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 |x|=sqrt(x_1^2+x_2^2+x_3^2). ">
            <a:extLst>
              <a:ext uri="{FF2B5EF4-FFF2-40B4-BE49-F238E27FC236}">
                <a16:creationId xmlns:a16="http://schemas.microsoft.com/office/drawing/2014/main" id="{5D2B91F6-8BB5-51D7-0B36-B89F037295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1030C-816A-18BD-13D3-CA7282E1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332" y="2628106"/>
            <a:ext cx="2857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 normalize this matrix, we will divide each of these values by the square root of the sum of squares of the values.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81037" y="1929914"/>
            <a:ext cx="54911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83838"/>
                </a:solidFill>
                <a:effectLst/>
                <a:latin typeface="Inter"/>
              </a:rPr>
              <a:t>Mathematically, for a given vector V: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83838"/>
                </a:solidFill>
                <a:effectLst/>
                <a:latin typeface="Inter"/>
              </a:rPr>
              <a:t>V = [a1, a2, a3, ….a36]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83838"/>
                </a:solidFill>
                <a:effectLst/>
                <a:latin typeface="Inter"/>
              </a:rPr>
              <a:t>We calculate the root of the sum of squares: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83838"/>
                </a:solidFill>
                <a:effectLst/>
                <a:latin typeface="Inter"/>
              </a:rPr>
              <a:t>k = √(a1)2+ (a2)2+ (a3)2+ …. (a36)2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83838"/>
                </a:solidFill>
                <a:effectLst/>
                <a:latin typeface="Inter"/>
              </a:rPr>
              <a:t>And divide all the values in the vector V with this value k: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83838"/>
                </a:solidFill>
                <a:effectLst/>
                <a:latin typeface="Inter"/>
              </a:rPr>
              <a:t>  </a:t>
            </a:r>
            <a:endParaRPr kumimoji="0" lang="en-US" altLang="en-US" sz="5200" b="0" i="0" u="none" strike="noStrike" cap="none" normalizeH="0" baseline="0" dirty="0" smtClean="0">
              <a:ln>
                <a:noFill/>
              </a:ln>
              <a:solidFill>
                <a:srgbClr val="383838"/>
              </a:solidFill>
              <a:effectLst/>
              <a:latin typeface="Inter"/>
            </a:endParaRPr>
          </a:p>
        </p:txBody>
      </p:sp>
      <p:pic>
        <p:nvPicPr>
          <p:cNvPr id="2050" name="Picture 2" descr="https://cdn.analyticsvidhya.com/wp-content/uploads/2019/08/Screenshot-from-2019-08-19-18-24-37-300x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44" y="4108132"/>
            <a:ext cx="28575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08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8329-E0B7-502B-21C9-2FAA9AE9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 : Calculate the Histogram of Oriented Gradients feature vector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F72A-5ADF-01F7-030D-23A8D104C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E1E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the final feature vector for the entire image patch, the 36×1 vectors are concatenated into one giant vector. What is the size of this vector ? Let us calculate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positions of the 16×16 blocks do we have ? There are 7 horizontal and 15 vertical positions making a total of 7 x 15 = 105 positions.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16×16 block is represented by a 36×1 vector. So when we concatenate them all into one </a:t>
            </a:r>
            <a:r>
              <a:rPr lang="en-US" b="0" i="0" dirty="0" smtClean="0">
                <a:solidFill>
                  <a:srgbClr val="3C3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giant </a:t>
            </a:r>
            <a:r>
              <a:rPr lang="en-US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 we obtain a 36×105 = </a:t>
            </a:r>
            <a:r>
              <a:rPr lang="en-US" b="1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3780</a:t>
            </a:r>
            <a:r>
              <a:rPr lang="en-US" b="0" i="0" dirty="0">
                <a:solidFill>
                  <a:srgbClr val="3C3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dimensional vector.</a:t>
            </a:r>
          </a:p>
        </p:txBody>
      </p:sp>
    </p:spTree>
    <p:extLst>
      <p:ext uri="{BB962C8B-B14F-4D97-AF65-F5344CB8AC3E}">
        <p14:creationId xmlns:p14="http://schemas.microsoft.com/office/powerpoint/2010/main" val="1819251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3B15-4C25-4FB2-FF13-E6FCCBC2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4E59-AF5A-2CF6-E6BA-AA74DCB6C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B546E42-AEA4-170D-62EA-9CB9ED46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85" y="528637"/>
            <a:ext cx="2905125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68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EAAB-CE32-DE7F-49CE-C7CD76EB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5C44-1366-124F-552F-47221AC0D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076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DA24-71A2-52CD-3CFD-B836DDFA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Methods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5ADE-D26A-45CE-CD1A-9B5D290AB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43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FE53-4D01-EDD3-EFBB-4020DAFE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 Features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0CFCB-C502-8AAF-673B-BFD66B763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ow-level features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those basic features that can be extracted automatically from an image without any shape information (information about </a:t>
            </a:r>
            <a:r>
              <a:rPr lang="en-US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relationships)</a:t>
            </a:r>
          </a:p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features ??</a:t>
            </a:r>
          </a:p>
          <a:p>
            <a:pPr algn="l"/>
            <a:r>
              <a:rPr lang="en-US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b="0" i="1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P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204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BD78-176A-47E6-1ABA-DECFB8E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DF74-6F79-7A60-70A9-23C2013B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Canny Edge Detector Process is as follows: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Filter: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Smooth the input image with a Gaussian filter to remove noise (using a discrete Gaussian kernel).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Intensity Gradients: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Identify the areas in the image with the strongest intensity gradients (using a </a:t>
            </a:r>
            <a:r>
              <a:rPr lang="en-US" b="0" i="0" u="none" strike="noStrike" dirty="0">
                <a:solidFill>
                  <a:srgbClr val="007A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Sobel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Prewitt, or Roberts kernel).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Suppression: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Apply non-maximum suppression to thin out the edges. We want to remove unwanted pixels that might not be part of an edge.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with Hysteresis: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Hysteresis or double thresholding involves: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Accepting pixels as edges if the intensity gradient value exceeds an upper threshold.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Rejecting pixels as edges if the intensity gradient value is below a lower threshold.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pixel is between the two thresholds, accept it only if it is adjacent to a pixel that is above the upper threshold.</a:t>
            </a:r>
          </a:p>
        </p:txBody>
      </p:sp>
      <p:pic>
        <p:nvPicPr>
          <p:cNvPr id="13313" name="Picture 1" descr="canny-edge-detect-lake-tahoe">
            <a:extLst>
              <a:ext uri="{FF2B5EF4-FFF2-40B4-BE49-F238E27FC236}">
                <a16:creationId xmlns:a16="http://schemas.microsoft.com/office/drawing/2014/main" id="{AFD4CFBC-C197-656D-EF6F-4B9EA57A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9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A84-0176-B80C-650C-17E308E9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438D-4E34-B92A-50E3-DC220EDC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https://learnopencv.com/histogram-of-oriented-gradients/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5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DC01-6E98-DFDB-6A57-B5DBE443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Descriptor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C048-2269-9A95-877A-8A0631C6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feature descriptor captures essential information about the features of an image, helping in tasks like object detection.</a:t>
            </a:r>
          </a:p>
          <a:p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1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edges?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Resilience to lighting and color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recognition, matching patches across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3098691"/>
            <a:ext cx="2636520" cy="147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11" y="3060591"/>
            <a:ext cx="2275965" cy="1514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20" y="3060591"/>
            <a:ext cx="2519221" cy="1514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311" y="5153980"/>
            <a:ext cx="909237" cy="505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0225" y="5153980"/>
            <a:ext cx="971550" cy="505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2791" y="5157226"/>
            <a:ext cx="821666" cy="5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2048"/>
          <p:cNvGraphicFramePr>
            <a:graphicFrameLocks noChangeAspect="1"/>
          </p:cNvGraphicFramePr>
          <p:nvPr/>
        </p:nvGraphicFramePr>
        <p:xfrm>
          <a:off x="3105150" y="1076326"/>
          <a:ext cx="6267450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hoto Editor Photo" r:id="rId6" imgW="7354327" imgH="4638095" progId="">
                  <p:embed/>
                </p:oleObj>
              </mc:Choice>
              <mc:Fallback>
                <p:oleObj name="Photo Editor Photo" r:id="rId6" imgW="7354327" imgH="4638095" progId="">
                  <p:embed/>
                  <p:pic>
                    <p:nvPicPr>
                      <p:cNvPr id="8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1076326"/>
                        <a:ext cx="6267450" cy="395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02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edges?</a:t>
            </a:r>
          </a:p>
        </p:txBody>
      </p:sp>
      <p:sp>
        <p:nvSpPr>
          <p:cNvPr id="460807" name="Text 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0" y="71120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MI10" pitchFamily="34" charset="0"/>
              </a:rPr>
              <a:t>A</a:t>
            </a:r>
            <a:r>
              <a:rPr lang="en-US">
                <a:latin typeface="CMR7" pitchFamily="34" charset="0"/>
              </a:rPr>
              <a:t>A</a:t>
            </a:r>
            <a:r>
              <a:rPr lang="en-US">
                <a:latin typeface="CMR10" pitchFamily="34" charset="0"/>
              </a:rPr>
              <a:t>A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09800" y="5257800"/>
            <a:ext cx="7772400" cy="1295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Humans are sensitive to edges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Convert a 2D image into a set of curves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400" dirty="0"/>
              <a:t>Extracts salient features of the scene, more compact</a:t>
            </a:r>
          </a:p>
        </p:txBody>
      </p:sp>
    </p:spTree>
    <p:extLst>
      <p:ext uri="{BB962C8B-B14F-4D97-AF65-F5344CB8AC3E}">
        <p14:creationId xmlns:p14="http://schemas.microsoft.com/office/powerpoint/2010/main" val="266232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edges?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Cue to shape and geometry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recognition, understanding 3D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019" y="3019479"/>
            <a:ext cx="3588026" cy="2677003"/>
          </a:xfrm>
          <a:prstGeom prst="rect">
            <a:avLst/>
          </a:prstGeom>
        </p:spPr>
      </p:pic>
      <p:pic>
        <p:nvPicPr>
          <p:cNvPr id="5" name="Picture 3" descr="ground-plane"/>
          <p:cNvPicPr>
            <a:picLocks noChangeAspect="1" noChangeArrowheads="1"/>
          </p:cNvPicPr>
          <p:nvPr/>
        </p:nvPicPr>
        <p:blipFill>
          <a:blip r:embed="rId3" cstate="screen">
            <a:lum bright="-12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4965" y="3332994"/>
            <a:ext cx="4250635" cy="19189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90113" y="5267740"/>
            <a:ext cx="180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Jitendra</a:t>
            </a:r>
            <a:r>
              <a:rPr lang="en-US" sz="1400" dirty="0"/>
              <a:t> Malik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5580318"/>
            <a:ext cx="180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Attneave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006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3806" y="296069"/>
            <a:ext cx="78867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are curves in the image, across which the brightness changes “a lot”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Corners/Junctions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2743200"/>
            <a:ext cx="4953000" cy="38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7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935</Words>
  <Application>Microsoft Office PowerPoint</Application>
  <PresentationFormat>Widescreen</PresentationFormat>
  <Paragraphs>118</Paragraphs>
  <Slides>41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CMMI10</vt:lpstr>
      <vt:lpstr>CMR10</vt:lpstr>
      <vt:lpstr>CMR7</vt:lpstr>
      <vt:lpstr>Inter</vt:lpstr>
      <vt:lpstr>Times New Roman</vt:lpstr>
      <vt:lpstr>Office Theme</vt:lpstr>
      <vt:lpstr>Photo Editor Photo</vt:lpstr>
      <vt:lpstr>Low-level feature extraction (including edge detection)</vt:lpstr>
      <vt:lpstr>HoG Canny</vt:lpstr>
      <vt:lpstr>Image Features</vt:lpstr>
      <vt:lpstr>Low Level Features</vt:lpstr>
      <vt:lpstr>Feature Descriptor</vt:lpstr>
      <vt:lpstr>Why edges?</vt:lpstr>
      <vt:lpstr>Why edges?</vt:lpstr>
      <vt:lpstr>Why edges?</vt:lpstr>
      <vt:lpstr>Edges</vt:lpstr>
      <vt:lpstr>Aside</vt:lpstr>
      <vt:lpstr>Closeup of edges</vt:lpstr>
      <vt:lpstr>Close-up of edges</vt:lpstr>
      <vt:lpstr>Closeup of edges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calculate Histogram of Oriented Gradients ?</vt:lpstr>
      <vt:lpstr>PowerPoint Presentation</vt:lpstr>
      <vt:lpstr>1-Pre-Processing</vt:lpstr>
      <vt:lpstr>Pre-processing</vt:lpstr>
      <vt:lpstr>Gradient of a Line</vt:lpstr>
      <vt:lpstr>PowerPoint Presentation</vt:lpstr>
      <vt:lpstr>Step 2 : Calculate the Gradient Images</vt:lpstr>
      <vt:lpstr>Gradient Magnitude</vt:lpstr>
      <vt:lpstr>Gradient Orientation</vt:lpstr>
      <vt:lpstr>Step 3 : Calculate Histogram of Gradients in 8×8 cells</vt:lpstr>
      <vt:lpstr>PowerPoint Presentation</vt:lpstr>
      <vt:lpstr>Histogram-Binning</vt:lpstr>
      <vt:lpstr>PowerPoint Presentation</vt:lpstr>
      <vt:lpstr>PowerPoint Presentation</vt:lpstr>
      <vt:lpstr>(165-160)/20 * 85 = 21.25 (goes to bin 0 ) (180-165)/20 * 85 = 63.78 ( goes to bin 160 – since it has more weight </vt:lpstr>
      <vt:lpstr>Step 4 : 16×16 Block Normalization</vt:lpstr>
      <vt:lpstr>Normalization</vt:lpstr>
      <vt:lpstr>Step 5 : Calculate the Histogram of Oriented Gradients feature vector</vt:lpstr>
      <vt:lpstr>Visualization of HoG</vt:lpstr>
      <vt:lpstr>PowerPoint Presentation</vt:lpstr>
      <vt:lpstr>Other Methods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Low-level feature extraction (including edge detection)</dc:title>
  <dc:creator>HP</dc:creator>
  <cp:lastModifiedBy>Windows User</cp:lastModifiedBy>
  <cp:revision>25</cp:revision>
  <dcterms:created xsi:type="dcterms:W3CDTF">2024-10-15T17:52:49Z</dcterms:created>
  <dcterms:modified xsi:type="dcterms:W3CDTF">2024-10-22T05:07:39Z</dcterms:modified>
</cp:coreProperties>
</file>